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3" r:id="rId9"/>
    <p:sldId id="261" r:id="rId10"/>
    <p:sldId id="264" r:id="rId11"/>
    <p:sldId id="262" r:id="rId12"/>
    <p:sldId id="265" r:id="rId13"/>
    <p:sldId id="269" r:id="rId14"/>
    <p:sldId id="270" r:id="rId15"/>
    <p:sldId id="266" r:id="rId16"/>
    <p:sldId id="271" r:id="rId17"/>
    <p:sldId id="267" r:id="rId18"/>
    <p:sldId id="272" r:id="rId19"/>
    <p:sldId id="268" r:id="rId20"/>
    <p:sldId id="273" r:id="rId21"/>
    <p:sldId id="277" r:id="rId22"/>
    <p:sldId id="278" r:id="rId23"/>
    <p:sldId id="276" r:id="rId24"/>
    <p:sldId id="279" r:id="rId25"/>
    <p:sldId id="275" r:id="rId26"/>
    <p:sldId id="280" r:id="rId27"/>
    <p:sldId id="274" r:id="rId28"/>
    <p:sldId id="281" r:id="rId29"/>
    <p:sldId id="282" r:id="rId30"/>
    <p:sldId id="286" r:id="rId31"/>
    <p:sldId id="284" r:id="rId32"/>
    <p:sldId id="287" r:id="rId33"/>
    <p:sldId id="285" r:id="rId34"/>
    <p:sldId id="288" r:id="rId35"/>
    <p:sldId id="283" r:id="rId36"/>
    <p:sldId id="289" r:id="rId37"/>
    <p:sldId id="291" r:id="rId38"/>
    <p:sldId id="294" r:id="rId39"/>
    <p:sldId id="292" r:id="rId40"/>
    <p:sldId id="295" r:id="rId41"/>
    <p:sldId id="293" r:id="rId42"/>
    <p:sldId id="296" r:id="rId43"/>
    <p:sldId id="290" r:id="rId44"/>
    <p:sldId id="297" r:id="rId45"/>
  </p:sldIdLst>
  <p:sldSz cx="12192000" cy="6858000"/>
  <p:notesSz cx="6858000" cy="9144000"/>
  <p:custDataLst>
    <p:tags r:id="rId4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190"/>
    <a:srgbClr val="3864B2"/>
    <a:srgbClr val="0F36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96323" autoAdjust="0"/>
  </p:normalViewPr>
  <p:slideViewPr>
    <p:cSldViewPr snapToGrid="0" showGuides="1">
      <p:cViewPr varScale="1">
        <p:scale>
          <a:sx n="113" d="100"/>
          <a:sy n="113" d="100"/>
        </p:scale>
        <p:origin x="-564" y="-96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9" Type="http://schemas.openxmlformats.org/officeDocument/2006/relationships/tags" Target="tags/tag43.xml"/><Relationship Id="rId48" Type="http://schemas.openxmlformats.org/officeDocument/2006/relationships/tableStyles" Target="tableStyles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405C8-7EFE-4B15-807D-7765AE454758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</a:fld>
            <a:endParaRPr lang="ru-RU"/>
          </a:p>
        </p:txBody>
      </p:sp>
      <p:sp>
        <p:nvSpPr>
          <p:cNvPr id="6" name="Управляющая кнопка: настраиваемая 5">
            <a:hlinkClick r:id="" action="ppaction://hlinkshowjump?jump=nextslide" highlightClick="1"/>
          </p:cNvPr>
          <p:cNvSpPr/>
          <p:nvPr userDrawn="1"/>
        </p:nvSpPr>
        <p:spPr>
          <a:xfrm>
            <a:off x="4160939" y="2952925"/>
            <a:ext cx="2910980" cy="101506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ОТВЕТ</a:t>
            </a:r>
            <a:endParaRPr lang="ru-RU" b="1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B32B2"/>
            </a:gs>
            <a:gs pos="100000">
              <a:srgbClr val="401A5D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5DBFB-DE8D-4744-928A-4B216267F296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69EB1-8785-4EB2-BD50-90242CFAE7E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0.xml"/><Relationship Id="rId1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11.xml"/><Relationship Id="rId2" Type="http://schemas.openxmlformats.org/officeDocument/2006/relationships/slide" Target="slide12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2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2.xml"/><Relationship Id="rId1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13.xml"/><Relationship Id="rId2" Type="http://schemas.openxmlformats.org/officeDocument/2006/relationships/slide" Target="slide14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4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4.xml"/><Relationship Id="rId1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15.xml"/><Relationship Id="rId2" Type="http://schemas.openxmlformats.org/officeDocument/2006/relationships/slide" Target="slide16.xml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6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6.xml"/><Relationship Id="rId1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17.xml"/><Relationship Id="rId2" Type="http://schemas.openxmlformats.org/officeDocument/2006/relationships/slide" Target="slide18.xml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8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8.xml"/><Relationship Id="rId1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9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19.xml"/><Relationship Id="rId2" Type="http://schemas.openxmlformats.org/officeDocument/2006/relationships/slide" Target="slide20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29.xml"/><Relationship Id="rId8" Type="http://schemas.openxmlformats.org/officeDocument/2006/relationships/slide" Target="slide21.xml"/><Relationship Id="rId7" Type="http://schemas.openxmlformats.org/officeDocument/2006/relationships/slide" Target="slide13.xml"/><Relationship Id="rId6" Type="http://schemas.openxmlformats.org/officeDocument/2006/relationships/slide" Target="slide5.xml"/><Relationship Id="rId5" Type="http://schemas.openxmlformats.org/officeDocument/2006/relationships/slide" Target="slide35.xml"/><Relationship Id="rId4" Type="http://schemas.openxmlformats.org/officeDocument/2006/relationships/slide" Target="slide27.xml"/><Relationship Id="rId3" Type="http://schemas.openxmlformats.org/officeDocument/2006/relationships/slide" Target="slide19.xml"/><Relationship Id="rId24" Type="http://schemas.openxmlformats.org/officeDocument/2006/relationships/notesSlide" Target="../notesSlides/notesSlide2.xml"/><Relationship Id="rId23" Type="http://schemas.openxmlformats.org/officeDocument/2006/relationships/slideLayout" Target="../slideLayouts/slideLayout2.xml"/><Relationship Id="rId22" Type="http://schemas.openxmlformats.org/officeDocument/2006/relationships/tags" Target="../tags/tag2.xml"/><Relationship Id="rId21" Type="http://schemas.openxmlformats.org/officeDocument/2006/relationships/slide" Target="slide41.xml"/><Relationship Id="rId20" Type="http://schemas.openxmlformats.org/officeDocument/2006/relationships/slide" Target="slide42.xml"/><Relationship Id="rId2" Type="http://schemas.openxmlformats.org/officeDocument/2006/relationships/slide" Target="slide11.xml"/><Relationship Id="rId19" Type="http://schemas.openxmlformats.org/officeDocument/2006/relationships/slide" Target="slide33.xml"/><Relationship Id="rId18" Type="http://schemas.openxmlformats.org/officeDocument/2006/relationships/slide" Target="slide25.xml"/><Relationship Id="rId17" Type="http://schemas.openxmlformats.org/officeDocument/2006/relationships/slide" Target="slide17.xml"/><Relationship Id="rId16" Type="http://schemas.openxmlformats.org/officeDocument/2006/relationships/slide" Target="slide9.xml"/><Relationship Id="rId15" Type="http://schemas.openxmlformats.org/officeDocument/2006/relationships/slide" Target="slide39.xml"/><Relationship Id="rId14" Type="http://schemas.openxmlformats.org/officeDocument/2006/relationships/slide" Target="slide31.xml"/><Relationship Id="rId13" Type="http://schemas.openxmlformats.org/officeDocument/2006/relationships/slide" Target="slide23.xml"/><Relationship Id="rId12" Type="http://schemas.openxmlformats.org/officeDocument/2006/relationships/slide" Target="slide15.xml"/><Relationship Id="rId11" Type="http://schemas.openxmlformats.org/officeDocument/2006/relationships/slide" Target="slide7.xml"/><Relationship Id="rId10" Type="http://schemas.openxmlformats.org/officeDocument/2006/relationships/slide" Target="slide37.xml"/><Relationship Id="rId1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0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0.xml"/><Relationship Id="rId1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1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21.xml"/><Relationship Id="rId2" Type="http://schemas.openxmlformats.org/officeDocument/2006/relationships/slide" Target="slide22.xml"/><Relationship Id="rId1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2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2.xml"/><Relationship Id="rId1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3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23.xml"/><Relationship Id="rId2" Type="http://schemas.openxmlformats.org/officeDocument/2006/relationships/slide" Target="slide24.xml"/><Relationship Id="rId1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4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4.xml"/><Relationship Id="rId1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5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25.xml"/><Relationship Id="rId2" Type="http://schemas.openxmlformats.org/officeDocument/2006/relationships/slide" Target="slide26.xml"/><Relationship Id="rId1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6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6.xml"/><Relationship Id="rId1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7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27.xml"/><Relationship Id="rId2" Type="http://schemas.openxmlformats.org/officeDocument/2006/relationships/slide" Target="slide28.xml"/><Relationship Id="rId1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8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8.xml"/><Relationship Id="rId1" Type="http://schemas.openxmlformats.org/officeDocument/2006/relationships/slide" Target="slide2.xml"/></Relationships>
</file>

<file path=ppt/slides/_rels/slide2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9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29.xml"/><Relationship Id="rId2" Type="http://schemas.openxmlformats.org/officeDocument/2006/relationships/slide" Target="slide30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3.xml"/><Relationship Id="rId2" Type="http://schemas.openxmlformats.org/officeDocument/2006/relationships/image" Target="../media/image1.png"/><Relationship Id="rId1" Type="http://schemas.openxmlformats.org/officeDocument/2006/relationships/slide" Target="slide4.xml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0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30.xml"/><Relationship Id="rId1" Type="http://schemas.openxmlformats.org/officeDocument/2006/relationships/slide" Target="slide2.xml"/></Relationships>
</file>

<file path=ppt/slides/_rels/slide3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1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31.xml"/><Relationship Id="rId2" Type="http://schemas.openxmlformats.org/officeDocument/2006/relationships/slide" Target="slide32.xml"/><Relationship Id="rId1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2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32.xml"/><Relationship Id="rId1" Type="http://schemas.openxmlformats.org/officeDocument/2006/relationships/slide" Target="slide2.xml"/></Relationships>
</file>

<file path=ppt/slides/_rels/slide3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3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33.xml"/><Relationship Id="rId3" Type="http://schemas.openxmlformats.org/officeDocument/2006/relationships/image" Target="../media/image2.jpeg"/><Relationship Id="rId2" Type="http://schemas.openxmlformats.org/officeDocument/2006/relationships/slide" Target="slide34.xml"/><Relationship Id="rId1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4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34.xml"/><Relationship Id="rId1" Type="http://schemas.openxmlformats.org/officeDocument/2006/relationships/slide" Target="slide2.xml"/></Relationships>
</file>

<file path=ppt/slides/_rels/slide3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5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35.xml"/><Relationship Id="rId3" Type="http://schemas.openxmlformats.org/officeDocument/2006/relationships/hyperlink" Target="Sjesjeg_Ayusheeva_-_Ulgy_duun_-_Kolybelnaya_65725843.mp3" TargetMode="External"/><Relationship Id="rId2" Type="http://schemas.openxmlformats.org/officeDocument/2006/relationships/slide" Target="slide36.xml"/><Relationship Id="rId1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6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36.xml"/><Relationship Id="rId1" Type="http://schemas.openxmlformats.org/officeDocument/2006/relationships/slide" Target="slide2.xml"/></Relationships>
</file>

<file path=ppt/slides/_rels/slide3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7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37.xml"/><Relationship Id="rId2" Type="http://schemas.openxmlformats.org/officeDocument/2006/relationships/slide" Target="slide38.xml"/><Relationship Id="rId1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8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38.xml"/><Relationship Id="rId1" Type="http://schemas.openxmlformats.org/officeDocument/2006/relationships/slide" Target="slide2.xml"/></Relationships>
</file>

<file path=ppt/slides/_rels/slide3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9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39.xml"/><Relationship Id="rId2" Type="http://schemas.openxmlformats.org/officeDocument/2006/relationships/slide" Target="slide40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4.xml"/><Relationship Id="rId1" Type="http://schemas.openxmlformats.org/officeDocument/2006/relationships/slide" Target="slide2.xml"/></Relationships>
</file>

<file path=ppt/slides/_rels/slide4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0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40.xml"/><Relationship Id="rId1" Type="http://schemas.openxmlformats.org/officeDocument/2006/relationships/slide" Target="slide2.xml"/></Relationships>
</file>

<file path=ppt/slides/_rels/slide4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1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41.xml"/><Relationship Id="rId2" Type="http://schemas.openxmlformats.org/officeDocument/2006/relationships/slide" Target="slide42.xml"/><Relationship Id="rId1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2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42.xml"/><Relationship Id="rId1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5.xml"/><Relationship Id="rId2" Type="http://schemas.openxmlformats.org/officeDocument/2006/relationships/slide" Target="slide6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6.xml"/><Relationship Id="rId1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7.xml"/><Relationship Id="rId2" Type="http://schemas.openxmlformats.org/officeDocument/2006/relationships/slide" Target="slide8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12.xml"/><Relationship Id="rId2" Type="http://schemas.openxmlformats.org/officeDocument/2006/relationships/tags" Target="../tags/tag8.xml"/><Relationship Id="rId1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9.xml"/><Relationship Id="rId2" Type="http://schemas.openxmlformats.org/officeDocument/2006/relationships/slide" Target="slide10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0537" y="4057841"/>
            <a:ext cx="9144000" cy="1655762"/>
          </a:xfrm>
        </p:spPr>
        <p:txBody>
          <a:bodyPr/>
          <a:lstStyle/>
          <a:p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1510665" y="1752600"/>
            <a:ext cx="9130030" cy="1752600"/>
          </a:xfrm>
          <a:prstGeom prst="rect">
            <a:avLst/>
          </a:prstGeom>
          <a:noFill/>
        </p:spPr>
        <p:txBody>
          <a:bodyPr wrap="square" rtlCol="0">
            <a:noAutofit/>
            <a:scene3d>
              <a:camera prst="orthographicFront"/>
              <a:lightRig rig="threePt" dir="t"/>
            </a:scene3d>
          </a:bodyPr>
          <a:p>
            <a:pPr algn="ctr"/>
            <a:r>
              <a:rPr lang="ru-RU" altLang="en-US" sz="5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Segoe Print" panose="02000600000000000000" charset="0"/>
                <a:cs typeface="Segoe Print" panose="02000600000000000000" charset="0"/>
              </a:rPr>
              <a:t>Гэр б</a:t>
            </a:r>
            <a:r>
              <a:rPr lang="en-US" altLang="en-US" sz="5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Segoe Print" panose="02000600000000000000" charset="0"/>
                <a:cs typeface="Segoe Print" panose="02000600000000000000" charset="0"/>
              </a:rPr>
              <a:t>ү</a:t>
            </a:r>
            <a:r>
              <a:rPr lang="ru-RU" altLang="en-US" sz="5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Segoe Print" panose="02000600000000000000" charset="0"/>
                <a:cs typeface="Segoe Print" panose="02000600000000000000" charset="0"/>
              </a:rPr>
              <a:t>лын </a:t>
            </a:r>
            <a:r>
              <a:rPr lang="en-US" altLang="ru-RU" sz="5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Segoe Print" panose="02000600000000000000" charset="0"/>
                <a:cs typeface="Segoe Print" panose="02000600000000000000" charset="0"/>
              </a:rPr>
              <a:t>h</a:t>
            </a:r>
            <a:r>
              <a:rPr lang="ru-RU" altLang="ru-RU" sz="5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Segoe Print" panose="02000600000000000000" charset="0"/>
                <a:cs typeface="Segoe Print" panose="02000600000000000000" charset="0"/>
              </a:rPr>
              <a:t>ургаалнуудые б</a:t>
            </a:r>
            <a:r>
              <a:rPr lang="en-US" altLang="en-US" sz="5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Segoe Print" panose="02000600000000000000" charset="0"/>
                <a:cs typeface="Segoe Print" panose="02000600000000000000" charset="0"/>
              </a:rPr>
              <a:t>ү</a:t>
            </a:r>
            <a:r>
              <a:rPr lang="ru-RU" altLang="en-US" sz="5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Segoe Print" panose="02000600000000000000" charset="0"/>
                <a:cs typeface="Segoe Print" panose="02000600000000000000" charset="0"/>
              </a:rPr>
              <a:t>ридэлгэ</a:t>
            </a:r>
            <a:endParaRPr lang="ru-RU" altLang="en-US" sz="540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Segoe Print" panose="02000600000000000000" charset="0"/>
              <a:cs typeface="Segoe Print" panose="02000600000000000000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4064000" y="2576830"/>
            <a:ext cx="406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 sz="3200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</a:rPr>
              <a:t>Хуби заяан</a:t>
            </a:r>
            <a:endParaRPr lang="ru-RU" altLang="en-US" sz="3200">
              <a:solidFill>
                <a:schemeClr val="bg1"/>
              </a:solidFill>
              <a:latin typeface="Segoe Print" panose="02000600000000000000" charset="0"/>
              <a:cs typeface="Segoe Print" panose="02000600000000000000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Прямоугольник 2"/>
          <p:cNvSpPr/>
          <p:nvPr/>
        </p:nvSpPr>
        <p:spPr>
          <a:xfrm>
            <a:off x="2162810" y="1183640"/>
            <a:ext cx="7851775" cy="2245360"/>
          </a:xfrm>
          <a:prstGeom prst="rect">
            <a:avLst/>
          </a:prstGeom>
        </p:spPr>
        <p:txBody>
          <a:bodyPr wrap="square">
            <a:spAutoFit/>
          </a:bodyPr>
          <a:p>
            <a:pPr algn="ctr"/>
            <a:r>
              <a:rPr lang="ru-RU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Д</a:t>
            </a:r>
            <a:r>
              <a:rPr lang="en-US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утуу</a:t>
            </a:r>
            <a:r>
              <a:rPr lang="en-US" alt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 </a:t>
            </a:r>
            <a:r>
              <a:rPr lang="en-US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үгэнүүдые</a:t>
            </a:r>
            <a:r>
              <a:rPr lang="en-US" alt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 </a:t>
            </a:r>
            <a:r>
              <a:rPr lang="en-US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бэшэгты</a:t>
            </a:r>
            <a:r>
              <a:rPr lang="ru-RU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:</a:t>
            </a:r>
            <a:endParaRPr lang="en-US" altLang="ru-RU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Дээшээ хараха ахатай,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Доошоо хараха _______ .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1720850" y="2352675"/>
            <a:ext cx="874903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Дээшэ хараха ахатай, </a:t>
            </a:r>
            <a:endParaRPr lang="ru-RU" sz="3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+mn-ea"/>
            </a:endParaRPr>
          </a:p>
          <a:p>
            <a:pPr algn="ctr"/>
            <a:r>
              <a:rPr lang="ru-RU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Доошоо хараха </a:t>
            </a:r>
            <a:r>
              <a:rPr lang="en-US" altLang="en-US" sz="3200" b="1" u="sng" dirty="0">
                <a:solidFill>
                  <a:schemeClr val="bg1"/>
                </a:solidFill>
                <a:latin typeface="Segoe Print" panose="02000600000000000000" charset="0"/>
                <a:ea typeface="Open Sans" panose="020B0606030504020204" pitchFamily="34" charset="0"/>
                <a:cs typeface="Segoe Print" panose="02000600000000000000" charset="0"/>
                <a:sym typeface="+mn-ea"/>
              </a:rPr>
              <a:t>дүү</a:t>
            </a:r>
            <a:r>
              <a:rPr lang="ru-RU" altLang="en-US" sz="3200" b="1" u="sng" dirty="0">
                <a:solidFill>
                  <a:schemeClr val="bg1"/>
                </a:solidFill>
                <a:latin typeface="Segoe Print" panose="02000600000000000000" charset="0"/>
                <a:ea typeface="Open Sans" panose="020B0606030504020204" pitchFamily="34" charset="0"/>
                <a:cs typeface="Segoe Print" panose="02000600000000000000" charset="0"/>
                <a:sym typeface="+mn-ea"/>
              </a:rPr>
              <a:t>тэй</a:t>
            </a:r>
            <a:r>
              <a:rPr lang="ru-RU" altLang="en-US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.</a:t>
            </a:r>
            <a:endParaRPr lang="ru-RU" altLang="en-US" sz="3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Прямоугольник 2"/>
          <p:cNvSpPr/>
          <p:nvPr/>
        </p:nvSpPr>
        <p:spPr>
          <a:xfrm>
            <a:off x="2456561" y="1183743"/>
            <a:ext cx="7278007" cy="2245360"/>
          </a:xfrm>
          <a:prstGeom prst="rect">
            <a:avLst/>
          </a:prstGeom>
        </p:spPr>
        <p:txBody>
          <a:bodyPr wrap="square">
            <a:spAutoFit/>
          </a:bodyPr>
          <a:p>
            <a:pPr algn="ctr"/>
            <a:r>
              <a:rPr lang="ru-RU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</a:t>
            </a:r>
            <a:r>
              <a:rPr lang="en-US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утуу</a:t>
            </a:r>
            <a:r>
              <a:rPr lang="en-US" alt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үгэнүүдые</a:t>
            </a:r>
            <a:r>
              <a:rPr lang="en-US" alt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бэшэгты</a:t>
            </a:r>
            <a:r>
              <a:rPr lang="ru-RU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endParaRPr lang="ru-RU" altLang="en-US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  <a:endParaRPr lang="ru-RU" sz="35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Эжын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ʏ</a:t>
            </a:r>
            <a:r>
              <a:rPr lang="ru-RU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гэ алтан байха,</a:t>
            </a:r>
            <a:endParaRPr lang="ru-RU" altLang="en-US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+mn-ea"/>
            </a:endParaRPr>
          </a:p>
          <a:p>
            <a:pPr algn="ctr"/>
            <a:r>
              <a:rPr lang="ru-RU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Абын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ʏ</a:t>
            </a:r>
            <a:r>
              <a:rPr lang="ru-RU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гэ _______ байха.</a:t>
            </a:r>
            <a:endParaRPr lang="ru-RU" altLang="en-US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2985770" y="2352675"/>
            <a:ext cx="623951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Эжын </a:t>
            </a:r>
            <a:r>
              <a:rPr lang="en-US" altLang="en-US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ʏ</a:t>
            </a:r>
            <a:r>
              <a:rPr lang="ru-RU" altLang="en-US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гэ алтан байха,</a:t>
            </a:r>
            <a:endParaRPr lang="ru-RU" altLang="en-US" sz="3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+mn-ea"/>
            </a:endParaRPr>
          </a:p>
          <a:p>
            <a:pPr algn="ctr"/>
            <a:r>
              <a:rPr lang="ru-RU" altLang="en-US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Абын </a:t>
            </a:r>
            <a:r>
              <a:rPr lang="en-US" altLang="en-US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ʏ</a:t>
            </a:r>
            <a:r>
              <a:rPr lang="ru-RU" altLang="en-US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гэ </a:t>
            </a:r>
            <a:r>
              <a:rPr lang="ru-RU" altLang="en-US" sz="3200" b="1" u="sng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м</a:t>
            </a:r>
            <a:r>
              <a:rPr lang="en-US" altLang="en-US" sz="3200" b="1" u="sng" dirty="0">
                <a:solidFill>
                  <a:schemeClr val="bg1"/>
                </a:solidFill>
                <a:latin typeface="Segoe Print" panose="02000600000000000000" charset="0"/>
                <a:ea typeface="Open Sans" panose="020B0606030504020204" pitchFamily="34" charset="0"/>
                <a:cs typeface="Segoe Print" panose="02000600000000000000" charset="0"/>
                <a:sym typeface="+mn-ea"/>
              </a:rPr>
              <a:t>ʏ</a:t>
            </a:r>
            <a:r>
              <a:rPr lang="ru-RU" altLang="en-US" sz="3200" b="1" u="sng" dirty="0">
                <a:solidFill>
                  <a:schemeClr val="bg1"/>
                </a:solidFill>
                <a:latin typeface="Segoe Print" panose="02000600000000000000" charset="0"/>
                <a:ea typeface="Open Sans" panose="020B0606030504020204" pitchFamily="34" charset="0"/>
                <a:cs typeface="Segoe Print" panose="02000600000000000000" charset="0"/>
                <a:sym typeface="+mn-ea"/>
              </a:rPr>
              <a:t>нгэн</a:t>
            </a:r>
            <a:r>
              <a:rPr lang="ru-RU" altLang="en-US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 байха.</a:t>
            </a:r>
            <a:endParaRPr lang="ru-RU" altLang="en-US" sz="32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Прямоугольник 2"/>
          <p:cNvSpPr/>
          <p:nvPr/>
        </p:nvSpPr>
        <p:spPr>
          <a:xfrm>
            <a:off x="2373799" y="1183954"/>
            <a:ext cx="7278007" cy="2245360"/>
          </a:xfrm>
          <a:prstGeom prst="rect">
            <a:avLst/>
          </a:prstGeom>
        </p:spPr>
        <p:txBody>
          <a:bodyPr wrap="square">
            <a:spAutoFit/>
          </a:bodyPr>
          <a:p>
            <a:pPr algn="ctr"/>
            <a:r>
              <a:rPr lang="ru-RU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Д</a:t>
            </a:r>
            <a:r>
              <a:rPr lang="en-US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утуу</a:t>
            </a:r>
            <a:r>
              <a:rPr lang="en-US" alt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 </a:t>
            </a:r>
            <a:r>
              <a:rPr lang="en-US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үгэнүүдые</a:t>
            </a:r>
            <a:r>
              <a:rPr lang="en-US" alt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 </a:t>
            </a:r>
            <a:r>
              <a:rPr lang="en-US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бэшэгты</a:t>
            </a:r>
            <a:r>
              <a:rPr lang="ru-RU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:</a:t>
            </a:r>
            <a:endParaRPr lang="en-US" altLang="ru-RU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  <a:r>
              <a:rPr lang="ru-RU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Абын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</a:t>
            </a:r>
            <a:r>
              <a:rPr lang="ru-RU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ургаал - алтан,</a:t>
            </a:r>
            <a:endParaRPr lang="ru-RU" altLang="en-US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ru-RU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Эхын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</a:t>
            </a:r>
            <a:r>
              <a:rPr lang="ru-RU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ургаал - ________.</a:t>
            </a:r>
            <a:endParaRPr lang="ru-RU" altLang="en-US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Текстовое поле 7"/>
          <p:cNvSpPr txBox="1"/>
          <p:nvPr/>
        </p:nvSpPr>
        <p:spPr>
          <a:xfrm>
            <a:off x="1314450" y="2230120"/>
            <a:ext cx="951674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 sz="3600" dirty="0">
                <a:solidFill>
                  <a:schemeClr val="bg1"/>
                </a:solidFill>
                <a:latin typeface="Segoe Print" panose="02000600000000000000" charset="0"/>
                <a:ea typeface="Open Sans" panose="020B0606030504020204" pitchFamily="34" charset="0"/>
                <a:cs typeface="Segoe Print" panose="02000600000000000000" charset="0"/>
              </a:rPr>
              <a:t>Абын </a:t>
            </a:r>
            <a:r>
              <a:rPr lang="en-US" altLang="en-US" sz="3600" dirty="0">
                <a:solidFill>
                  <a:schemeClr val="bg1"/>
                </a:solidFill>
                <a:latin typeface="Segoe Print" panose="02000600000000000000" charset="0"/>
                <a:ea typeface="Open Sans" panose="020B0606030504020204" pitchFamily="34" charset="0"/>
                <a:cs typeface="Segoe Print" panose="02000600000000000000" charset="0"/>
              </a:rPr>
              <a:t>h</a:t>
            </a:r>
            <a:r>
              <a:rPr lang="ru-RU" altLang="en-US" sz="3600" dirty="0">
                <a:solidFill>
                  <a:schemeClr val="bg1"/>
                </a:solidFill>
                <a:latin typeface="Segoe Print" panose="02000600000000000000" charset="0"/>
                <a:ea typeface="Open Sans" panose="020B0606030504020204" pitchFamily="34" charset="0"/>
                <a:cs typeface="Segoe Print" panose="02000600000000000000" charset="0"/>
              </a:rPr>
              <a:t>ургаал - алтан,</a:t>
            </a:r>
            <a:endParaRPr lang="ru-RU" altLang="en-US" sz="3600" dirty="0">
              <a:solidFill>
                <a:schemeClr val="bg1"/>
              </a:solidFill>
              <a:latin typeface="Segoe Print" panose="02000600000000000000" charset="0"/>
              <a:ea typeface="Open Sans" panose="020B0606030504020204" pitchFamily="34" charset="0"/>
              <a:cs typeface="Segoe Print" panose="02000600000000000000" charset="0"/>
            </a:endParaRPr>
          </a:p>
          <a:p>
            <a:pPr algn="ctr"/>
            <a:r>
              <a:rPr lang="ru-RU" altLang="en-US" sz="3600" dirty="0">
                <a:solidFill>
                  <a:schemeClr val="bg1"/>
                </a:solidFill>
                <a:latin typeface="Segoe Print" panose="02000600000000000000" charset="0"/>
                <a:ea typeface="Open Sans" panose="020B0606030504020204" pitchFamily="34" charset="0"/>
                <a:cs typeface="Segoe Print" panose="02000600000000000000" charset="0"/>
              </a:rPr>
              <a:t>Эхын </a:t>
            </a:r>
            <a:r>
              <a:rPr lang="en-US" altLang="en-US" sz="3600" dirty="0">
                <a:solidFill>
                  <a:schemeClr val="bg1"/>
                </a:solidFill>
                <a:latin typeface="Segoe Print" panose="02000600000000000000" charset="0"/>
                <a:ea typeface="Open Sans" panose="020B0606030504020204" pitchFamily="34" charset="0"/>
                <a:cs typeface="Segoe Print" panose="02000600000000000000" charset="0"/>
              </a:rPr>
              <a:t>h</a:t>
            </a:r>
            <a:r>
              <a:rPr lang="ru-RU" altLang="en-US" sz="3600" dirty="0">
                <a:solidFill>
                  <a:schemeClr val="bg1"/>
                </a:solidFill>
                <a:latin typeface="Segoe Print" panose="02000600000000000000" charset="0"/>
                <a:ea typeface="Open Sans" panose="020B0606030504020204" pitchFamily="34" charset="0"/>
                <a:cs typeface="Segoe Print" panose="02000600000000000000" charset="0"/>
              </a:rPr>
              <a:t>ургаал - </a:t>
            </a:r>
            <a:r>
              <a:rPr lang="ru-RU" altLang="en-US" sz="3600" b="1" u="sng" dirty="0">
                <a:solidFill>
                  <a:schemeClr val="bg1"/>
                </a:solidFill>
                <a:latin typeface="Segoe Print" panose="02000600000000000000" charset="0"/>
                <a:ea typeface="Open Sans" panose="020B0606030504020204" pitchFamily="34" charset="0"/>
                <a:cs typeface="Segoe Print" panose="02000600000000000000" charset="0"/>
              </a:rPr>
              <a:t>эрдэм.</a:t>
            </a:r>
            <a:endParaRPr lang="ru-RU" altLang="en-US" sz="3600" b="1" u="sng" dirty="0">
              <a:solidFill>
                <a:schemeClr val="bg1"/>
              </a:solidFill>
              <a:latin typeface="Segoe Print" panose="02000600000000000000" charset="0"/>
              <a:ea typeface="Open Sans" panose="020B0606030504020204" pitchFamily="34" charset="0"/>
              <a:cs typeface="Segoe Print" panose="02000600000000000000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606208" y="1805831"/>
            <a:ext cx="7278007" cy="2245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Д</a:t>
            </a:r>
            <a:r>
              <a:rPr lang="en-US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утуу</a:t>
            </a:r>
            <a:r>
              <a:rPr lang="en-US" alt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 </a:t>
            </a:r>
            <a:r>
              <a:rPr lang="en-US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үгэнүүдые</a:t>
            </a:r>
            <a:r>
              <a:rPr lang="en-US" alt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 </a:t>
            </a:r>
            <a:r>
              <a:rPr lang="en-US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бэшэгты</a:t>
            </a:r>
            <a:r>
              <a:rPr lang="ru-RU" alt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:</a:t>
            </a:r>
            <a:endParaRPr lang="ru-RU" altLang="en-US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  </a:t>
            </a:r>
            <a:endParaRPr lang="ru-RU" sz="35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Эхэ х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ʏ</a:t>
            </a:r>
            <a:r>
              <a:rPr lang="ru-RU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н - эльгэн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h</a:t>
            </a:r>
            <a:r>
              <a:rPr lang="ru-RU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ээ,</a:t>
            </a:r>
            <a:endParaRPr lang="ru-RU" altLang="en-US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+mn-ea"/>
            </a:endParaRPr>
          </a:p>
          <a:p>
            <a:pPr algn="ctr"/>
            <a:r>
              <a:rPr lang="ru-RU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Эсэгэ х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ʏ</a:t>
            </a:r>
            <a:r>
              <a:rPr lang="ru-RU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н - ________.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Текстовое поле 7"/>
          <p:cNvSpPr txBox="1"/>
          <p:nvPr/>
        </p:nvSpPr>
        <p:spPr>
          <a:xfrm>
            <a:off x="2581910" y="2660015"/>
            <a:ext cx="641223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Эхэ х</a:t>
            </a:r>
            <a:r>
              <a:rPr lang="en-US" altLang="en-US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ʏ</a:t>
            </a:r>
            <a:r>
              <a:rPr lang="ru-RU" altLang="en-US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н - эльгэн</a:t>
            </a:r>
            <a:r>
              <a:rPr lang="en-US" altLang="en-US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h</a:t>
            </a:r>
            <a:r>
              <a:rPr lang="ru-RU" altLang="en-US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ээ,</a:t>
            </a:r>
            <a:endParaRPr lang="ru-RU" altLang="en-US" sz="2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+mn-ea"/>
            </a:endParaRPr>
          </a:p>
          <a:p>
            <a:pPr algn="ctr"/>
            <a:r>
              <a:rPr lang="ru-RU" altLang="en-US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Эсэгэ х</a:t>
            </a:r>
            <a:r>
              <a:rPr lang="en-US" altLang="en-US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ʏ</a:t>
            </a:r>
            <a:r>
              <a:rPr lang="ru-RU" altLang="en-US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н - </a:t>
            </a:r>
            <a:r>
              <a:rPr lang="ru-RU" altLang="en-US" sz="2800" b="1" u="sng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з</a:t>
            </a:r>
            <a:r>
              <a:rPr lang="en-US" altLang="en-US" sz="2800" b="1" u="sng" dirty="0">
                <a:solidFill>
                  <a:schemeClr val="bg1"/>
                </a:solidFill>
                <a:latin typeface="Segoe Print" panose="02000600000000000000" charset="0"/>
                <a:ea typeface="Open Sans" panose="020B0606030504020204" pitchFamily="34" charset="0"/>
                <a:cs typeface="Segoe Print" panose="02000600000000000000" charset="0"/>
                <a:sym typeface="+mn-ea"/>
              </a:rPr>
              <a:t>ʏ</a:t>
            </a:r>
            <a:r>
              <a:rPr lang="ru-RU" altLang="en-US" sz="2800" b="1" u="sng" dirty="0">
                <a:solidFill>
                  <a:schemeClr val="bg1"/>
                </a:solidFill>
                <a:latin typeface="Segoe Print" panose="02000600000000000000" charset="0"/>
                <a:ea typeface="Open Sans" panose="020B0606030504020204" pitchFamily="34" charset="0"/>
                <a:cs typeface="Segoe Print" panose="02000600000000000000" charset="0"/>
                <a:sym typeface="+mn-ea"/>
              </a:rPr>
              <a:t>рхэн</a:t>
            </a:r>
            <a:r>
              <a:rPr lang="en-US" altLang="en-US" sz="2800" b="1" u="sng" dirty="0">
                <a:solidFill>
                  <a:schemeClr val="bg1"/>
                </a:solidFill>
                <a:latin typeface="Segoe Print" panose="02000600000000000000" charset="0"/>
                <a:ea typeface="Open Sans" panose="020B0606030504020204" pitchFamily="34" charset="0"/>
                <a:cs typeface="Segoe Print" panose="02000600000000000000" charset="0"/>
                <a:sym typeface="+mn-ea"/>
              </a:rPr>
              <a:t>h</a:t>
            </a:r>
            <a:r>
              <a:rPr lang="en-US" altLang="en-US" sz="2800" b="1" u="sng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өө</a:t>
            </a:r>
            <a:r>
              <a:rPr lang="ru-RU" altLang="en-US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+mn-ea"/>
              </a:rPr>
              <a:t>.</a:t>
            </a:r>
            <a:endParaRPr lang="ru-RU" altLang="en-US" sz="2800" b="1" dirty="0">
              <a:solidFill>
                <a:schemeClr val="bg1"/>
              </a:solidFill>
              <a:latin typeface="Segoe Print" panose="02000600000000000000" charset="0"/>
              <a:ea typeface="Open Sans" panose="020B0606030504020204" pitchFamily="34" charset="0"/>
              <a:cs typeface="Segoe Print" panose="02000600000000000000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6996" y="1239591"/>
            <a:ext cx="7278007" cy="2784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ru-RU" sz="35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Хайрата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хүнүүдтээ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энхэргэн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хандаса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тэдэниие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анхарха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хамгаалха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хододоо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дүтэ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байха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хүсэлөөр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элирнэ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en-US" alt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98939" y="184637"/>
          <a:ext cx="11676185" cy="6631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5237"/>
                <a:gridCol w="2335237"/>
                <a:gridCol w="2335237"/>
                <a:gridCol w="2335237"/>
                <a:gridCol w="2335237"/>
              </a:tblGrid>
              <a:tr h="1254913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История</a:t>
                      </a:r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dirty="0"/>
                        <a:t>Философия</a:t>
                      </a:r>
                      <a:endParaRPr lang="ru-RU" sz="2400" b="1" dirty="0"/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dirty="0"/>
                        <a:t>Экономика</a:t>
                      </a:r>
                      <a:endParaRPr lang="ru-RU" sz="2400" b="1" dirty="0"/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dirty="0"/>
                        <a:t>Психология</a:t>
                      </a:r>
                      <a:endParaRPr lang="ru-RU" sz="2400" b="1" dirty="0"/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dirty="0"/>
                        <a:t>Иностранный язык</a:t>
                      </a:r>
                      <a:endParaRPr lang="ru-RU" sz="2400" b="1" dirty="0"/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</a:tr>
              <a:tr h="1611381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" action="ppaction://hlinksldjump"/>
                        </a:rPr>
                        <a:t>200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2" action="ppaction://hlinksldjump"/>
                        </a:rPr>
                        <a:t>200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3" action="ppaction://hlinksldjump"/>
                        </a:rPr>
                        <a:t>200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4" action="ppaction://hlinksldjump"/>
                        </a:rPr>
                        <a:t>200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5" action="ppaction://hlinksldjump"/>
                        </a:rPr>
                        <a:t>200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</a:tr>
              <a:tr h="1254913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6" action="ppaction://hlinksldjump"/>
                        </a:rPr>
                        <a:t>400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7" action="ppaction://hlinksldjump"/>
                        </a:rPr>
                        <a:t>400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8" action="ppaction://hlinksldjump"/>
                        </a:rPr>
                        <a:t>400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9" action="ppaction://hlinksldjump"/>
                        </a:rPr>
                        <a:t>400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0" action="ppaction://hlinksldjump"/>
                        </a:rPr>
                        <a:t>400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</a:tr>
              <a:tr h="1254913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1" action="ppaction://hlinksldjump"/>
                        </a:rPr>
                        <a:t>600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2" action="ppaction://hlinksldjump"/>
                        </a:rPr>
                        <a:t>600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3" action="ppaction://hlinksldjump"/>
                        </a:rPr>
                        <a:t>600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4" action="ppaction://hlinksldjump"/>
                        </a:rPr>
                        <a:t>600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5" action="ppaction://hlinksldjump"/>
                        </a:rPr>
                        <a:t>600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</a:tr>
              <a:tr h="1254913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6" action="ppaction://hlinksldjump"/>
                        </a:rPr>
                        <a:t>800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7" action="ppaction://hlinksldjump"/>
                        </a:rPr>
                        <a:t>800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8" action="ppaction://hlinksldjump"/>
                        </a:rPr>
                        <a:t>800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19" action="ppaction://hlinksldjump"/>
                        </a:rPr>
                        <a:t>800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400" b="1" dirty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 u="sng" dirty="0">
                          <a:solidFill>
                            <a:srgbClr val="FFC000"/>
                          </a:solidFill>
                          <a:hlinkClick r:id="rId20" action="ppaction://hlinksldjump"/>
                        </a:rPr>
                        <a:t>800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1025"/>
                <a:gridCol w="1981200"/>
                <a:gridCol w="1952625"/>
                <a:gridCol w="1905000"/>
                <a:gridCol w="1962150"/>
              </a:tblGrid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500" b="0" cap="none" spc="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Оршуулга</a:t>
                      </a:r>
                      <a:endParaRPr lang="ru-RU" sz="2500" b="0" cap="none" spc="0" dirty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u="none" dirty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" action="ppaction://hlinksldjump"/>
                        </a:rPr>
                        <a:t>200</a:t>
                      </a:r>
                      <a:endParaRPr lang="ru-RU" sz="3500" u="none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6" action="ppaction://hlinksldjump"/>
                        </a:rPr>
                        <a:t>400</a:t>
                      </a:r>
                      <a:endParaRPr lang="ru-RU" sz="35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 action="ppaction://hlinksldjump"/>
                        </a:rPr>
                        <a:t>600</a:t>
                      </a:r>
                      <a:endParaRPr lang="ru-RU" sz="35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6" action="ppaction://hlinksldjump"/>
                        </a:rPr>
                        <a:t>800</a:t>
                      </a:r>
                      <a:endParaRPr lang="ru-RU" sz="35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500" b="0" cap="none" spc="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Арадай онь</a:t>
                      </a:r>
                      <a:r>
                        <a:rPr lang="en-US" sz="2500" b="0" cap="none" spc="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h</a:t>
                      </a:r>
                      <a:r>
                        <a:rPr lang="ru-RU" sz="2500" b="0" cap="none" spc="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он угэ</a:t>
                      </a:r>
                      <a:endParaRPr lang="ru-RU" sz="2500" b="0" cap="none" spc="0" dirty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dirty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" action="ppaction://hlinksldjump"/>
                        </a:rPr>
                        <a:t>200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7" action="ppaction://hlinksldjump"/>
                        </a:rPr>
                        <a:t>400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2" action="ppaction://hlinksldjump"/>
                        </a:rPr>
                        <a:t>600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7" action="ppaction://hlinksldjump"/>
                        </a:rPr>
                        <a:t>800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50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+mn-ea"/>
                        </a:rPr>
                        <a:t>Гэр б</a:t>
                      </a:r>
                      <a:r>
                        <a:rPr lang="en-US" altLang="en-US" sz="250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+mn-ea"/>
                        </a:rPr>
                        <a:t>ү</a:t>
                      </a:r>
                      <a:r>
                        <a:rPr lang="ru-RU" altLang="en-US" sz="250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+mn-ea"/>
                        </a:rPr>
                        <a:t>лын заршам</a:t>
                      </a:r>
                      <a:endParaRPr lang="ru-RU" altLang="en-US" sz="2500" b="0" cap="none" spc="0" dirty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+mn-ea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3" action="ppaction://hlinksldjump"/>
                        </a:rPr>
                        <a:t>200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8" action="ppaction://hlinksldjump"/>
                        </a:rPr>
                        <a:t>400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3" action="ppaction://hlinksldjump"/>
                        </a:rPr>
                        <a:t>600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8" action="ppaction://hlinksldjump"/>
                        </a:rPr>
                        <a:t>800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50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+mn-ea"/>
                        </a:rPr>
                        <a:t>Гэр б</a:t>
                      </a:r>
                      <a:r>
                        <a:rPr lang="en-US" altLang="en-US" sz="250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+mn-ea"/>
                        </a:rPr>
                        <a:t>ү</a:t>
                      </a:r>
                      <a:r>
                        <a:rPr lang="ru-RU" altLang="en-US" sz="250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+mn-ea"/>
                        </a:rPr>
                        <a:t>лын ё</a:t>
                      </a:r>
                      <a:r>
                        <a:rPr lang="en-US" altLang="en-US" sz="250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+mn-ea"/>
                        </a:rPr>
                        <a:t>h</a:t>
                      </a:r>
                      <a:r>
                        <a:rPr lang="ru-RU" altLang="en-US" sz="250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+mn-ea"/>
                        </a:rPr>
                        <a:t>о заншал</a:t>
                      </a:r>
                      <a:endParaRPr lang="ru-RU" altLang="en-US" sz="2500" b="0" cap="none" spc="0" dirty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+mn-ea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4" action="ppaction://hlinksldjump"/>
                        </a:rPr>
                        <a:t>200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9" action="ppaction://hlinksldjump"/>
                        </a:rPr>
                        <a:t>400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4" action="ppaction://hlinksldjump"/>
                        </a:rPr>
                        <a:t>600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9" action="ppaction://hlinksldjump"/>
                        </a:rPr>
                        <a:t>800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500" b="0" cap="none" spc="0" dirty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Минии абын дуратай дуун</a:t>
                      </a:r>
                      <a:endParaRPr lang="ru-RU" sz="2500" b="0" cap="none" spc="0" dirty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5" action="ppaction://hlinksldjump"/>
                        </a:rPr>
                        <a:t>200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0" action="ppaction://hlinksldjump"/>
                        </a:rPr>
                        <a:t>400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5" action="ppaction://hlinksldjump"/>
                        </a:rPr>
                        <a:t>600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dirty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1" action="ppaction://hlinksldjump"/>
                        </a:rPr>
                        <a:t>800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</a:tr>
            </a:tbl>
          </a:graphicData>
        </a:graphic>
      </p:graphicFrame>
    </p:spTree>
    <p:custDataLst>
      <p:tags r:id="rId2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4579620" y="3168015"/>
            <a:ext cx="25952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sz="3200" b="1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</a:rPr>
              <a:t>Дуран</a:t>
            </a:r>
            <a:endParaRPr lang="ru-RU" sz="3200" b="1">
              <a:solidFill>
                <a:schemeClr val="bg1"/>
              </a:solidFill>
              <a:latin typeface="Segoe Print" panose="02000600000000000000" charset="0"/>
              <a:cs typeface="Segoe Print" panose="02000600000000000000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373798" y="1596070"/>
            <a:ext cx="7278007" cy="1706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Гэр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бүлэдөө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туһалха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хүсэл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туһатай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байха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хэрэгтэй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en-US" alt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3524250" y="3168015"/>
            <a:ext cx="51422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 sz="2800" b="1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</a:rPr>
              <a:t>Энхэрэг (</a:t>
            </a:r>
            <a:r>
              <a:rPr lang="en-US" altLang="en-US" sz="2800" b="1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</a:rPr>
              <a:t>h</a:t>
            </a:r>
            <a:r>
              <a:rPr lang="ru-RU" altLang="en-US" sz="2800" b="1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</a:rPr>
              <a:t>айн сэдьхэлтэй)</a:t>
            </a:r>
            <a:endParaRPr lang="ru-RU" altLang="en-US" sz="2800" b="1">
              <a:solidFill>
                <a:schemeClr val="bg1"/>
              </a:solidFill>
              <a:latin typeface="Segoe Print" panose="02000600000000000000" charset="0"/>
              <a:cs typeface="Segoe Print" panose="02000600000000000000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542285" y="1554160"/>
            <a:ext cx="7278007" cy="1706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ru-RU" sz="35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Бодото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ба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үнэн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зүрхэнһөө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байха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шадабари</a:t>
            </a:r>
            <a:endParaRPr lang="en-US" altLang="en-US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2933065" y="3060700"/>
            <a:ext cx="60960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altLang="en-US" sz="3200" b="1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</a:rPr>
              <a:t>Үнэн</a:t>
            </a:r>
            <a:r>
              <a:rPr lang="en-US" altLang="ru-RU" sz="3200" b="1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</a:rPr>
              <a:t> </a:t>
            </a:r>
            <a:r>
              <a:rPr lang="en-US" altLang="en-US" sz="3200" b="1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</a:rPr>
              <a:t>сэхэ</a:t>
            </a:r>
            <a:r>
              <a:rPr lang="en-US" altLang="ru-RU" sz="3200" b="1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</a:rPr>
              <a:t> </a:t>
            </a:r>
            <a:r>
              <a:rPr lang="en-US" altLang="en-US" sz="3200" b="1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</a:rPr>
              <a:t>байдал</a:t>
            </a:r>
            <a:endParaRPr lang="en-US" altLang="en-US" sz="3200" b="1">
              <a:solidFill>
                <a:schemeClr val="bg1"/>
              </a:solidFill>
              <a:latin typeface="Segoe Print" panose="02000600000000000000" charset="0"/>
              <a:cs typeface="Segoe Print" panose="02000600000000000000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8266" y="1737625"/>
            <a:ext cx="7278007" cy="2245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Ямаршье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амжалтагүй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байдал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дүршэлнүүдээ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гэртэхинтэеэ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хубаалдажа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болохо</a:t>
            </a:r>
            <a:r>
              <a:rPr lang="ru-RU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ru-RU" altLang="en-US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4064000" y="2740660"/>
            <a:ext cx="406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 sz="3200" b="1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</a:rPr>
              <a:t>Этигэл</a:t>
            </a:r>
            <a:endParaRPr lang="ru-RU" altLang="en-US" sz="3200" b="1">
              <a:solidFill>
                <a:schemeClr val="bg1"/>
              </a:solidFill>
              <a:latin typeface="Segoe Print" panose="02000600000000000000" charset="0"/>
              <a:cs typeface="Segoe Print" panose="02000600000000000000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27139" y="1183857"/>
            <a:ext cx="7278007" cy="2245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Ё</a:t>
            </a:r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</a:t>
            </a:r>
            <a:r>
              <a:rPr 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 заншал:</a:t>
            </a:r>
            <a:endParaRPr lang="ru-RU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Х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үнэй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бии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болоһые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тэмдэглэхэ</a:t>
            </a:r>
            <a:r>
              <a:rPr lang="en-US" alt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</a:t>
            </a:r>
            <a:endParaRPr lang="en-US" alt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4253230" y="2364105"/>
            <a:ext cx="36855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sz="3200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</a:rPr>
              <a:t>Т</a:t>
            </a:r>
            <a:r>
              <a:rPr lang="en-US" altLang="en-US" sz="3200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</a:rPr>
              <a:t>үрэһэн</a:t>
            </a:r>
            <a:r>
              <a:rPr lang="en-US" altLang="ru-RU" sz="3200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</a:rPr>
              <a:t> </a:t>
            </a:r>
            <a:r>
              <a:rPr lang="en-US" altLang="en-US" sz="3200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</a:rPr>
              <a:t>үдэр</a:t>
            </a:r>
            <a:endParaRPr lang="en-US" altLang="en-US" sz="3200">
              <a:solidFill>
                <a:schemeClr val="bg1"/>
              </a:solidFill>
              <a:latin typeface="Segoe Print" panose="02000600000000000000" charset="0"/>
              <a:cs typeface="Segoe Print" panose="02000600000000000000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9" name="Rectangle 8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Прямоугольник 2"/>
          <p:cNvSpPr/>
          <p:nvPr/>
        </p:nvSpPr>
        <p:spPr>
          <a:xfrm>
            <a:off x="2457618" y="1401311"/>
            <a:ext cx="7278007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Традиции</a:t>
            </a:r>
            <a:r>
              <a:rPr 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endParaRPr lang="ru-RU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ru-RU" sz="35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ru-RU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Что </a:t>
            </a:r>
            <a:r>
              <a:rPr 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на Руси обязательно было у родовых, знатных семей и передавалось из поколения в поколение? 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66809" y="1473102"/>
            <a:ext cx="7278007" cy="1706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Оршуулга:</a:t>
            </a:r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ru-RU" sz="3500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ru-RU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мама, папа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8" name="Picture 7">
            <a:hlinkClick r:id="rId1" action="ppaction://hlinksldjump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4" name="Rectangle 3">
            <a:hlinkClick r:id="rId1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1818410"/>
            <a:ext cx="10759642" cy="1864590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Герб</a:t>
            </a:r>
            <a:b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en-US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ru-RU" sz="1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Традиции</a:t>
            </a:r>
            <a:r>
              <a:rPr lang="en-US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</a:t>
            </a:r>
            <a:r>
              <a:rPr lang="ru-RU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400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15836" y="1799693"/>
            <a:ext cx="727800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Традиции</a:t>
            </a:r>
            <a:r>
              <a:rPr 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endParaRPr lang="ru-RU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ru-RU" sz="35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Игра , сопровождаемая пением и танцем у бурятского народа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Ёхор</a:t>
            </a:r>
            <a:br>
              <a:rPr lang="en-US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ru-RU" sz="1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Традиции</a:t>
            </a:r>
            <a:r>
              <a:rPr lang="en-US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</a:t>
            </a:r>
            <a:r>
              <a:rPr lang="ru-RU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600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1167539"/>
            <a:ext cx="7278007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Традиции</a:t>
            </a:r>
            <a:r>
              <a:rPr 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endParaRPr lang="ru-RU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ru-RU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Назовите </a:t>
            </a:r>
            <a:r>
              <a:rPr 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игру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7" name="Рисунок 3" descr="Значение настольной игры «Шагай наадан» в коррекционной работе с детьми с  ОВЗ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9927" y="2875699"/>
            <a:ext cx="5425440" cy="1983740"/>
          </a:xfrm>
          <a:prstGeom prst="rect">
            <a:avLst/>
          </a:prstGeom>
          <a:noFill/>
          <a:ln>
            <a:noFill/>
          </a:ln>
        </p:spPr>
      </p:pic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Шагай наадан</a:t>
            </a:r>
            <a:br>
              <a:rPr lang="en-US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ru-RU" sz="1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Традиции</a:t>
            </a:r>
            <a:r>
              <a:rPr lang="en-US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</a:t>
            </a:r>
            <a:r>
              <a:rPr lang="ru-RU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800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9" name="Rectangle 8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1754706"/>
            <a:ext cx="7278007" cy="2183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Дуун:</a:t>
            </a:r>
            <a:endParaRPr lang="ru-RU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ru-RU" sz="6600" dirty="0">
                <a:solidFill>
                  <a:schemeClr val="accent4">
                    <a:lumMod val="40000"/>
                    <a:lumOff val="60000"/>
                  </a:schemeClr>
                </a:solidFill>
                <a:latin typeface="Segoe Print" panose="02000600000000000000" charset="0"/>
                <a:ea typeface="Open Sans" panose="020B0606030504020204" pitchFamily="34" charset="0"/>
                <a:cs typeface="Open Sans" panose="020B0606030504020204" pitchFamily="34" charset="0"/>
                <a:hlinkClick r:id="rId3" tooltip="" action="ppaction://hlinkfile"/>
              </a:rPr>
              <a:t>♫♫</a:t>
            </a:r>
            <a:endParaRPr lang="ru-RU" sz="6600" dirty="0">
              <a:solidFill>
                <a:schemeClr val="accent4">
                  <a:lumMod val="40000"/>
                  <a:lumOff val="60000"/>
                </a:schemeClr>
              </a:solidFill>
              <a:latin typeface="Segoe Print" panose="02000600000000000000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91904" y="1784544"/>
            <a:ext cx="10759642" cy="200852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Кольцо</a:t>
            </a:r>
            <a:b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ru-RU" sz="1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Загадки</a:t>
            </a:r>
            <a:r>
              <a:rPr lang="en-US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</a:t>
            </a:r>
            <a:r>
              <a:rPr lang="ru-RU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200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373643" y="1489108"/>
            <a:ext cx="727800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Загадки</a:t>
            </a:r>
            <a:r>
              <a:rPr 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endParaRPr lang="ru-RU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ru-RU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ru-RU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 </a:t>
            </a:r>
            <a:r>
              <a:rPr 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огне не горит, в воде не тонет (Бурятская загадка)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639504" y="1666011"/>
            <a:ext cx="10759642" cy="15132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3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Тень</a:t>
            </a:r>
            <a:b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en-US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ru-RU" sz="1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Загадки</a:t>
            </a:r>
            <a:r>
              <a:rPr lang="en-US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</a:t>
            </a:r>
            <a:r>
              <a:rPr lang="ru-RU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400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1926692"/>
            <a:ext cx="727800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Загадки</a:t>
            </a:r>
            <a:r>
              <a:rPr lang="ru-RU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endParaRPr lang="ru-RU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ru-RU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Красная девица росла в темнице, люди в руки брали, косы срывали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/>
          <a:lstStyle/>
          <a:p>
            <a:pPr algn="ctr"/>
            <a:r>
              <a:rPr lang="ru-RU" sz="4000" cap="none" dirty="0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</a:rPr>
              <a:t>аба, эжы</a:t>
            </a:r>
            <a:endParaRPr lang="ru-RU" sz="4000" cap="none" dirty="0">
              <a:solidFill>
                <a:schemeClr val="bg1"/>
              </a:solidFill>
              <a:latin typeface="Segoe Print" panose="02000600000000000000" charset="0"/>
              <a:cs typeface="Segoe Print" panose="02000600000000000000" charset="0"/>
            </a:endParaRPr>
          </a:p>
        </p:txBody>
      </p:sp>
      <p:sp>
        <p:nvSpPr>
          <p:cNvPr id="6" name="Rectangle 5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639504" y="1843811"/>
            <a:ext cx="10759642" cy="15132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Морковь</a:t>
            </a:r>
            <a:b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en-US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ru-RU" sz="1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Загадки</a:t>
            </a:r>
            <a:r>
              <a:rPr lang="en-US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</a:t>
            </a:r>
            <a:r>
              <a:rPr lang="ru-RU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600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1117600"/>
            <a:ext cx="10759642" cy="2815207"/>
          </a:xfrm>
        </p:spPr>
        <p:txBody>
          <a:bodyPr>
            <a:normAutofit/>
          </a:bodyPr>
          <a:lstStyle/>
          <a:p>
            <a:pPr algn="ctr"/>
            <a:r>
              <a:rPr lang="ru-RU" sz="2000" b="1" i="1" dirty="0">
                <a:solidFill>
                  <a:srgbClr val="DBD5CC"/>
                </a:solidFill>
                <a:effectLst/>
                <a:latin typeface="Montserrat" panose="00000500000000000000" pitchFamily="2" charset="-52"/>
              </a:rPr>
              <a:t>Хүнэй толгой: хоер нюдэн, хоер шэхэн,</a:t>
            </a:r>
            <a:br>
              <a:rPr lang="ru-RU" sz="2000" dirty="0"/>
            </a:br>
            <a:r>
              <a:rPr lang="ru-RU" sz="2000" b="1" i="1" dirty="0">
                <a:solidFill>
                  <a:srgbClr val="DBD5CC"/>
                </a:solidFill>
                <a:effectLst/>
                <a:latin typeface="Montserrat" panose="00000500000000000000" pitchFamily="2" charset="-52"/>
              </a:rPr>
              <a:t>хамарай хоер нүхэн, </a:t>
            </a:r>
            <a:r>
              <a:rPr lang="ru-RU" sz="2000" b="1" i="1" dirty="0" err="1">
                <a:solidFill>
                  <a:srgbClr val="DBD5CC"/>
                </a:solidFill>
                <a:effectLst/>
                <a:latin typeface="Montserrat" panose="00000500000000000000" pitchFamily="2" charset="-52"/>
              </a:rPr>
              <a:t>аман</a:t>
            </a:r>
            <a:r>
              <a:rPr lang="ru-RU" sz="2000" b="1" i="1" dirty="0">
                <a:solidFill>
                  <a:srgbClr val="DBD5CC"/>
                </a:solidFill>
                <a:effectLst/>
                <a:latin typeface="Montserrat" panose="00000500000000000000" pitchFamily="2" charset="-52"/>
              </a:rPr>
              <a:t> </a:t>
            </a:r>
            <a:r>
              <a:rPr lang="ru-RU" sz="2000" b="1" i="1" dirty="0" smtClean="0">
                <a:solidFill>
                  <a:srgbClr val="DBD5CC"/>
                </a:solidFill>
                <a:effectLst/>
                <a:latin typeface="Montserrat" panose="00000500000000000000" pitchFamily="2" charset="-52"/>
              </a:rPr>
              <a:t>– </a:t>
            </a:r>
            <a:br>
              <a:rPr lang="ru-RU" sz="2000" b="1" i="1" dirty="0" smtClean="0">
                <a:solidFill>
                  <a:srgbClr val="DBD5CC"/>
                </a:solidFill>
                <a:effectLst/>
                <a:latin typeface="Montserrat" panose="00000500000000000000" pitchFamily="2" charset="-52"/>
              </a:rPr>
            </a:br>
            <a:r>
              <a:rPr lang="ru-RU" sz="2000" b="1" i="1" dirty="0" smtClean="0">
                <a:solidFill>
                  <a:srgbClr val="DBD5CC"/>
                </a:solidFill>
                <a:effectLst/>
                <a:latin typeface="Montserrat" panose="00000500000000000000" pitchFamily="2" charset="-52"/>
              </a:rPr>
              <a:t>Голова </a:t>
            </a:r>
            <a:r>
              <a:rPr lang="ru-RU" sz="2000" b="1" i="1" dirty="0">
                <a:solidFill>
                  <a:srgbClr val="DBD5CC"/>
                </a:solidFill>
                <a:effectLst/>
                <a:latin typeface="Montserrat" panose="00000500000000000000" pitchFamily="2" charset="-52"/>
              </a:rPr>
              <a:t>человека: глаза, уши,</a:t>
            </a:r>
            <a:br>
              <a:rPr lang="ru-RU" sz="2000" dirty="0"/>
            </a:br>
            <a:r>
              <a:rPr lang="ru-RU" sz="2000" b="1" i="1" dirty="0">
                <a:solidFill>
                  <a:srgbClr val="DBD5CC"/>
                </a:solidFill>
                <a:effectLst/>
                <a:latin typeface="Montserrat" panose="00000500000000000000" pitchFamily="2" charset="-52"/>
              </a:rPr>
              <a:t>ноздри и рот</a:t>
            </a:r>
            <a:r>
              <a:rPr lang="ru-RU" sz="2000" b="1" i="1" dirty="0" smtClean="0">
                <a:solidFill>
                  <a:srgbClr val="DBD5CC"/>
                </a:solidFill>
                <a:effectLst/>
                <a:latin typeface="Montserrat" panose="00000500000000000000" pitchFamily="2" charset="-52"/>
              </a:rPr>
              <a:t>.</a:t>
            </a:r>
            <a:br>
              <a:rPr lang="ru-RU" sz="2000" b="1" i="1" dirty="0" smtClean="0">
                <a:solidFill>
                  <a:srgbClr val="DBD5CC"/>
                </a:solidFill>
                <a:effectLst/>
                <a:latin typeface="Montserrat" panose="00000500000000000000" pitchFamily="2" charset="-52"/>
              </a:rPr>
            </a:br>
            <a:br>
              <a:rPr lang="en-US" sz="3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ru-RU" sz="1500" b="1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Загадки</a:t>
            </a:r>
            <a:r>
              <a:rPr lang="en-US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/ </a:t>
            </a:r>
            <a:r>
              <a:rPr lang="ru-RU" sz="2000" cap="none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800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760" y="642688"/>
            <a:ext cx="10759642" cy="4578927"/>
          </a:xfrm>
        </p:spPr>
        <p:txBody>
          <a:bodyPr/>
          <a:lstStyle/>
          <a:p>
            <a:pPr algn="ctr"/>
            <a:b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9"/>
            <a:ext cx="2352552" cy="806590"/>
          </a:xfrm>
          <a:prstGeom prst="rect">
            <a:avLst/>
          </a:prstGeom>
        </p:spPr>
      </p:pic>
      <p:sp>
        <p:nvSpPr>
          <p:cNvPr id="9" name="Rectangle 8">
            <a:hlinkClick r:id="rId2" action="ppaction://hlinksldjump"/>
          </p:cNvPr>
          <p:cNvSpPr/>
          <p:nvPr/>
        </p:nvSpPr>
        <p:spPr>
          <a:xfrm>
            <a:off x="5199230" y="5690466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373799" y="2078458"/>
            <a:ext cx="7278007" cy="1706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Оршуулга:</a:t>
            </a:r>
            <a:endParaRPr lang="ru-RU" sz="35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  <a:endParaRPr lang="ru-RU" sz="35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Душа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1" action="ppaction://hlinksldjump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4078605" y="2845435"/>
            <a:ext cx="406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 sz="3200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</a:rPr>
              <a:t>Сэдьхэл</a:t>
            </a:r>
            <a:endParaRPr lang="ru-RU" altLang="en-US" sz="3200">
              <a:solidFill>
                <a:schemeClr val="bg1"/>
              </a:solidFill>
              <a:latin typeface="Segoe Print" panose="02000600000000000000" charset="0"/>
              <a:cs typeface="Segoe Print" panose="02000600000000000000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6984" y="1722223"/>
            <a:ext cx="7278007" cy="1706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Оршуулга:</a:t>
            </a:r>
            <a:r>
              <a:rPr 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Счастье 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1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3307080" y="2731135"/>
            <a:ext cx="55778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 sz="3200">
                <a:solidFill>
                  <a:schemeClr val="bg1"/>
                </a:solidFill>
                <a:latin typeface="Segoe Print" panose="02000600000000000000" charset="0"/>
                <a:cs typeface="Segoe Print" panose="02000600000000000000" charset="0"/>
                <a:sym typeface="+mn-ea"/>
              </a:rPr>
              <a:t>Жаргал</a:t>
            </a:r>
            <a:endParaRPr lang="ru-RU" altLang="en-US" sz="3200">
              <a:solidFill>
                <a:schemeClr val="bg1"/>
              </a:solidFill>
              <a:latin typeface="Segoe Print" panose="02000600000000000000" charset="0"/>
              <a:cs typeface="Segoe Print" panose="02000600000000000000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373799" y="1722223"/>
            <a:ext cx="7278007" cy="1706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Оршуулга:</a:t>
            </a:r>
            <a:endParaRPr lang="ru-RU" sz="35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en-US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ru-RU" sz="35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Судьба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RTICULATE_SLIDE_THUMBNAIL_REFRESH" val="1"/>
</p:tagLst>
</file>

<file path=ppt/tags/tag10.xml><?xml version="1.0" encoding="utf-8"?>
<p:tagLst xmlns:p="http://schemas.openxmlformats.org/presentationml/2006/main">
  <p:tag name="ARTICULATE_SLIDE_THUMBNAIL_REFRESH" val="1"/>
</p:tagLst>
</file>

<file path=ppt/tags/tag11.xml><?xml version="1.0" encoding="utf-8"?>
<p:tagLst xmlns:p="http://schemas.openxmlformats.org/presentationml/2006/main">
  <p:tag name="ARTICULATE_SLIDE_THUMBNAIL_REFRESH" val="1"/>
</p:tagLst>
</file>

<file path=ppt/tags/tag12.xml><?xml version="1.0" encoding="utf-8"?>
<p:tagLst xmlns:p="http://schemas.openxmlformats.org/presentationml/2006/main">
  <p:tag name="ARTICULATE_SLIDE_THUMBNAIL_REFRESH" val="1"/>
</p:tagLst>
</file>

<file path=ppt/tags/tag13.xml><?xml version="1.0" encoding="utf-8"?>
<p:tagLst xmlns:p="http://schemas.openxmlformats.org/presentationml/2006/main">
  <p:tag name="ARTICULATE_SLIDE_THUMBNAIL_REFRESH" val="1"/>
</p:tagLst>
</file>

<file path=ppt/tags/tag14.xml><?xml version="1.0" encoding="utf-8"?>
<p:tagLst xmlns:p="http://schemas.openxmlformats.org/presentationml/2006/main">
  <p:tag name="ARTICULATE_SLIDE_THUMBNAIL_REFRESH" val="1"/>
</p:tagLst>
</file>

<file path=ppt/tags/tag15.xml><?xml version="1.0" encoding="utf-8"?>
<p:tagLst xmlns:p="http://schemas.openxmlformats.org/presentationml/2006/main">
  <p:tag name="ARTICULATE_SLIDE_THUMBNAIL_REFRESH" val="1"/>
</p:tagLst>
</file>

<file path=ppt/tags/tag16.xml><?xml version="1.0" encoding="utf-8"?>
<p:tagLst xmlns:p="http://schemas.openxmlformats.org/presentationml/2006/main">
  <p:tag name="ARTICULATE_SLIDE_THUMBNAIL_REFRESH" val="1"/>
</p:tagLst>
</file>

<file path=ppt/tags/tag17.xml><?xml version="1.0" encoding="utf-8"?>
<p:tagLst xmlns:p="http://schemas.openxmlformats.org/presentationml/2006/main">
  <p:tag name="ARTICULATE_SLIDE_THUMBNAIL_REFRESH" val="1"/>
</p:tagLst>
</file>

<file path=ppt/tags/tag18.xml><?xml version="1.0" encoding="utf-8"?>
<p:tagLst xmlns:p="http://schemas.openxmlformats.org/presentationml/2006/main">
  <p:tag name="ARTICULATE_SLIDE_THUMBNAIL_REFRESH" val="1"/>
</p:tagLst>
</file>

<file path=ppt/tags/tag19.xml><?xml version="1.0" encoding="utf-8"?>
<p:tagLst xmlns:p="http://schemas.openxmlformats.org/presentationml/2006/main">
  <p:tag name="ARTICULATE_SLIDE_THUMBNAIL_REFRESH" val="1"/>
</p:tagLst>
</file>

<file path=ppt/tags/tag2.xml><?xml version="1.0" encoding="utf-8"?>
<p:tagLst xmlns:p="http://schemas.openxmlformats.org/presentationml/2006/main">
  <p:tag name="ARTICULATE_SLIDE_THUMBNAIL_REFRESH" val="1"/>
</p:tagLst>
</file>

<file path=ppt/tags/tag20.xml><?xml version="1.0" encoding="utf-8"?>
<p:tagLst xmlns:p="http://schemas.openxmlformats.org/presentationml/2006/main">
  <p:tag name="ARTICULATE_SLIDE_THUMBNAIL_REFRESH" val="1"/>
</p:tagLst>
</file>

<file path=ppt/tags/tag21.xml><?xml version="1.0" encoding="utf-8"?>
<p:tagLst xmlns:p="http://schemas.openxmlformats.org/presentationml/2006/main">
  <p:tag name="ARTICULATE_SLIDE_THUMBNAIL_REFRESH" val="1"/>
</p:tagLst>
</file>

<file path=ppt/tags/tag22.xml><?xml version="1.0" encoding="utf-8"?>
<p:tagLst xmlns:p="http://schemas.openxmlformats.org/presentationml/2006/main">
  <p:tag name="ARTICULATE_SLIDE_THUMBNAIL_REFRESH" val="1"/>
</p:tagLst>
</file>

<file path=ppt/tags/tag23.xml><?xml version="1.0" encoding="utf-8"?>
<p:tagLst xmlns:p="http://schemas.openxmlformats.org/presentationml/2006/main">
  <p:tag name="ARTICULATE_SLIDE_THUMBNAIL_REFRESH" val="1"/>
</p:tagLst>
</file>

<file path=ppt/tags/tag24.xml><?xml version="1.0" encoding="utf-8"?>
<p:tagLst xmlns:p="http://schemas.openxmlformats.org/presentationml/2006/main">
  <p:tag name="ARTICULATE_SLIDE_THUMBNAIL_REFRESH" val="1"/>
</p:tagLst>
</file>

<file path=ppt/tags/tag25.xml><?xml version="1.0" encoding="utf-8"?>
<p:tagLst xmlns:p="http://schemas.openxmlformats.org/presentationml/2006/main">
  <p:tag name="ARTICULATE_SLIDE_THUMBNAIL_REFRESH" val="1"/>
</p:tagLst>
</file>

<file path=ppt/tags/tag26.xml><?xml version="1.0" encoding="utf-8"?>
<p:tagLst xmlns:p="http://schemas.openxmlformats.org/presentationml/2006/main">
  <p:tag name="ARTICULATE_SLIDE_THUMBNAIL_REFRESH" val="1"/>
</p:tagLst>
</file>

<file path=ppt/tags/tag27.xml><?xml version="1.0" encoding="utf-8"?>
<p:tagLst xmlns:p="http://schemas.openxmlformats.org/presentationml/2006/main">
  <p:tag name="ARTICULATE_SLIDE_THUMBNAIL_REFRESH" val="1"/>
</p:tagLst>
</file>

<file path=ppt/tags/tag28.xml><?xml version="1.0" encoding="utf-8"?>
<p:tagLst xmlns:p="http://schemas.openxmlformats.org/presentationml/2006/main">
  <p:tag name="ARTICULATE_SLIDE_THUMBNAIL_REFRESH" val="1"/>
</p:tagLst>
</file>

<file path=ppt/tags/tag29.xml><?xml version="1.0" encoding="utf-8"?>
<p:tagLst xmlns:p="http://schemas.openxmlformats.org/presentationml/2006/main">
  <p:tag name="ARTICULATE_SLIDE_THUMBNAIL_REFRESH" val="1"/>
</p:tagLst>
</file>

<file path=ppt/tags/tag3.xml><?xml version="1.0" encoding="utf-8"?>
<p:tagLst xmlns:p="http://schemas.openxmlformats.org/presentationml/2006/main">
  <p:tag name="ARTICULATE_SLIDE_THUMBNAIL_REFRESH" val="1"/>
</p:tagLst>
</file>

<file path=ppt/tags/tag30.xml><?xml version="1.0" encoding="utf-8"?>
<p:tagLst xmlns:p="http://schemas.openxmlformats.org/presentationml/2006/main">
  <p:tag name="ARTICULATE_SLIDE_THUMBNAIL_REFRESH" val="1"/>
</p:tagLst>
</file>

<file path=ppt/tags/tag31.xml><?xml version="1.0" encoding="utf-8"?>
<p:tagLst xmlns:p="http://schemas.openxmlformats.org/presentationml/2006/main">
  <p:tag name="ARTICULATE_SLIDE_THUMBNAIL_REFRESH" val="1"/>
</p:tagLst>
</file>

<file path=ppt/tags/tag32.xml><?xml version="1.0" encoding="utf-8"?>
<p:tagLst xmlns:p="http://schemas.openxmlformats.org/presentationml/2006/main">
  <p:tag name="ARTICULATE_SLIDE_THUMBNAIL_REFRESH" val="1"/>
</p:tagLst>
</file>

<file path=ppt/tags/tag33.xml><?xml version="1.0" encoding="utf-8"?>
<p:tagLst xmlns:p="http://schemas.openxmlformats.org/presentationml/2006/main">
  <p:tag name="ARTICULATE_SLIDE_THUMBNAIL_REFRESH" val="1"/>
</p:tagLst>
</file>

<file path=ppt/tags/tag34.xml><?xml version="1.0" encoding="utf-8"?>
<p:tagLst xmlns:p="http://schemas.openxmlformats.org/presentationml/2006/main">
  <p:tag name="ARTICULATE_SLIDE_THUMBNAIL_REFRESH" val="1"/>
</p:tagLst>
</file>

<file path=ppt/tags/tag35.xml><?xml version="1.0" encoding="utf-8"?>
<p:tagLst xmlns:p="http://schemas.openxmlformats.org/presentationml/2006/main">
  <p:tag name="ARTICULATE_SLIDE_THUMBNAIL_REFRESH" val="1"/>
</p:tagLst>
</file>

<file path=ppt/tags/tag36.xml><?xml version="1.0" encoding="utf-8"?>
<p:tagLst xmlns:p="http://schemas.openxmlformats.org/presentationml/2006/main">
  <p:tag name="ARTICULATE_SLIDE_THUMBNAIL_REFRESH" val="1"/>
</p:tagLst>
</file>

<file path=ppt/tags/tag37.xml><?xml version="1.0" encoding="utf-8"?>
<p:tagLst xmlns:p="http://schemas.openxmlformats.org/presentationml/2006/main">
  <p:tag name="ARTICULATE_SLIDE_THUMBNAIL_REFRESH" val="1"/>
</p:tagLst>
</file>

<file path=ppt/tags/tag38.xml><?xml version="1.0" encoding="utf-8"?>
<p:tagLst xmlns:p="http://schemas.openxmlformats.org/presentationml/2006/main">
  <p:tag name="ARTICULATE_SLIDE_THUMBNAIL_REFRESH" val="1"/>
</p:tagLst>
</file>

<file path=ppt/tags/tag39.xml><?xml version="1.0" encoding="utf-8"?>
<p:tagLst xmlns:p="http://schemas.openxmlformats.org/presentationml/2006/main">
  <p:tag name="ARTICULATE_SLIDE_THUMBNAIL_REFRESH" val="1"/>
</p:tagLst>
</file>

<file path=ppt/tags/tag4.xml><?xml version="1.0" encoding="utf-8"?>
<p:tagLst xmlns:p="http://schemas.openxmlformats.org/presentationml/2006/main">
  <p:tag name="ARTICULATE_SLIDE_THUMBNAIL_REFRESH" val="1"/>
</p:tagLst>
</file>

<file path=ppt/tags/tag40.xml><?xml version="1.0" encoding="utf-8"?>
<p:tagLst xmlns:p="http://schemas.openxmlformats.org/presentationml/2006/main">
  <p:tag name="ARTICULATE_SLIDE_THUMBNAIL_REFRESH" val="1"/>
</p:tagLst>
</file>

<file path=ppt/tags/tag41.xml><?xml version="1.0" encoding="utf-8"?>
<p:tagLst xmlns:p="http://schemas.openxmlformats.org/presentationml/2006/main">
  <p:tag name="ARTICULATE_SLIDE_THUMBNAIL_REFRESH" val="1"/>
</p:tagLst>
</file>

<file path=ppt/tags/tag42.xml><?xml version="1.0" encoding="utf-8"?>
<p:tagLst xmlns:p="http://schemas.openxmlformats.org/presentationml/2006/main">
  <p:tag name="ARTICULATE_SLIDE_THUMBNAIL_REFRESH" val="1"/>
</p:tagLst>
</file>

<file path=ppt/tags/tag43.xml><?xml version="1.0" encoding="utf-8"?>
<p:tagLst xmlns:p="http://schemas.openxmlformats.org/presentationml/2006/main">
  <p:tag name="ARTICULATE_SLIDE_THUMBNAIL_REFRESH" val="1"/>
  <p:tag name="ISPRING_PLAYERS_CUSTOMIZATION" val="UEsDBBQAAgAIAAlvgUi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BAgAAFAACAAgACW+BSKkBxHb7AgAAsAgAABQAAAAAAAAAAQAAAAAAAAAAAHVuaXZlcnNhbC9wbGF5ZXIueG1sUEsFBgAAAAABAAEAQgAAAC0DAAAAAA=="/>
  <p:tag name="ISPRING_PRESENTATION_TITLE" val="СВОЯ ИГРА"/>
  <p:tag name="ARTICULATE_SLIDE_COUNT" val="42"/>
  <p:tag name="ARTICULATE_PROJECT_OPEN" val="0"/>
  <p:tag name="ISPRING_UUID" val="{057A1C99-AAD4-4B36-81AC-138FA0944F7E}"/>
  <p:tag name="ISPRING_RESOURCE_FOLDER" val="C:\Users\olga.kokoulina\Documents\СВОЯ ИГРА - Copy\"/>
  <p:tag name="ISPRING_PRESENTATION_PATH" val="C:\Users\olga.kokoulina\Documents\СВОЯ ИГРА - Copy.pptx"/>
  <p:tag name="ISPRING_PROJECT_FOLDER_UPDATED" val="1"/>
  <p:tag name="ISPRING_SCREEN_RECS_UPDATED" val="C:\Users\olga.kokoulina\Documents\СВОЯ ИГРА - Copy"/>
  <p:tag name="ISPRING_RESOURCE_PATHS_HASH_PRESENTER" val="30a29568428e1fbe1e9622116143a56fc151e38"/>
</p:tagLst>
</file>

<file path=ppt/tags/tag5.xml><?xml version="1.0" encoding="utf-8"?>
<p:tagLst xmlns:p="http://schemas.openxmlformats.org/presentationml/2006/main">
  <p:tag name="ARTICULATE_SLIDE_THUMBNAIL_REFRESH" val="1"/>
</p:tagLst>
</file>

<file path=ppt/tags/tag6.xml><?xml version="1.0" encoding="utf-8"?>
<p:tagLst xmlns:p="http://schemas.openxmlformats.org/presentationml/2006/main">
  <p:tag name="ARTICULATE_SLIDE_THUMBNAIL_REFRESH" val="1"/>
</p:tagLst>
</file>

<file path=ppt/tags/tag7.xml><?xml version="1.0" encoding="utf-8"?>
<p:tagLst xmlns:p="http://schemas.openxmlformats.org/presentationml/2006/main">
  <p:tag name="ARTICULATE_SLIDE_THUMBNAIL_REFRESH" val="1"/>
</p:tagLst>
</file>

<file path=ppt/tags/tag8.xml><?xml version="1.0" encoding="utf-8"?>
<p:tagLst xmlns:p="http://schemas.openxmlformats.org/presentationml/2006/main">
  <p:tag name="ARTICULATE_SLIDE_THUMBNAIL_REFRESH" val="1"/>
</p:tagLst>
</file>

<file path=ppt/tags/tag9.xml><?xml version="1.0" encoding="utf-8"?>
<p:tagLst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Тема Office">
  <a:themeElements>
    <a:clrScheme name="Custom 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EE599"/>
      </a:hlink>
      <a:folHlink>
        <a:srgbClr val="2D519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2594</Words>
  <Application>WPS Presentation</Application>
  <PresentationFormat>Произвольный</PresentationFormat>
  <Paragraphs>323</Paragraphs>
  <Slides>42</Slides>
  <Notes>42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42</vt:i4>
      </vt:variant>
    </vt:vector>
  </HeadingPairs>
  <TitlesOfParts>
    <vt:vector size="54" baseType="lpstr">
      <vt:lpstr>Arial</vt:lpstr>
      <vt:lpstr>SimSun</vt:lpstr>
      <vt:lpstr>Wingdings</vt:lpstr>
      <vt:lpstr>Open Sans</vt:lpstr>
      <vt:lpstr>Segoe Print</vt:lpstr>
      <vt:lpstr>Microsoft YaHei</vt:lpstr>
      <vt:lpstr>Arial Unicode MS</vt:lpstr>
      <vt:lpstr>Calibri Light</vt:lpstr>
      <vt:lpstr>Calibri</vt:lpstr>
      <vt:lpstr>Montserrat</vt:lpstr>
      <vt:lpstr>Times New Roman</vt:lpstr>
      <vt:lpstr>Тема Office</vt:lpstr>
      <vt:lpstr>PowerPoint 演示文稿</vt:lpstr>
      <vt:lpstr>PowerPoint 演示文稿</vt:lpstr>
      <vt:lpstr>PowerPoint 演示文稿</vt:lpstr>
      <vt:lpstr>аба, эжы</vt:lpstr>
      <vt:lpstr> </vt:lpstr>
      <vt:lpstr>аха, эгэшэ</vt:lpstr>
      <vt:lpstr>PowerPoint 演示文稿</vt:lpstr>
      <vt:lpstr>PowerPoint 演示文稿</vt:lpstr>
      <vt:lpstr>PowerPoint 演示文稿</vt:lpstr>
      <vt:lpstr>Хуряахай, абгай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Кулич   Традиции / Вопрос за 200</vt:lpstr>
      <vt:lpstr>PowerPoint 演示文稿</vt:lpstr>
      <vt:lpstr>Герб   Традиции / Вопрос за 400</vt:lpstr>
      <vt:lpstr>PowerPoint 演示文稿</vt:lpstr>
      <vt:lpstr>Ёхор  Традиции / Вопрос за 600</vt:lpstr>
      <vt:lpstr>PowerPoint 演示文稿</vt:lpstr>
      <vt:lpstr>Шагай наадан  Традиции / Вопрос за 800</vt:lpstr>
      <vt:lpstr>PowerPoint 演示文稿</vt:lpstr>
      <vt:lpstr>Кольцо   Загадки / Вопрос за 200</vt:lpstr>
      <vt:lpstr>PowerPoint 演示文稿</vt:lpstr>
      <vt:lpstr>Тень   Загадки / Вопрос за 400</vt:lpstr>
      <vt:lpstr>PowerPoint 演示文稿</vt:lpstr>
      <vt:lpstr>Морковь   Загадки / Вопрос за 600</vt:lpstr>
      <vt:lpstr>PowerPoint 演示文稿</vt:lpstr>
      <vt:lpstr>Хүнэй толгой: хоер нюдэн, хоер шэхэн, хамарай хоер нүхэн, аман –  Голова человека: глаза, уши, ноздри и рот.   Загадки / Вопрос за 800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СВОЯ ИГРА</dc:title>
  <dc:creator>Olga Kokoulina</dc:creator>
  <cp:lastModifiedBy>Пользователь</cp:lastModifiedBy>
  <cp:revision>99</cp:revision>
  <dcterms:created xsi:type="dcterms:W3CDTF">2017-04-04T07:27:00Z</dcterms:created>
  <dcterms:modified xsi:type="dcterms:W3CDTF">2024-12-11T02:15:36Z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F2CB6D5A-1B8B-4A8E-ADC4-3A0669CDCAD4</vt:lpwstr>
  </property>
  <property fmtid="{D5CDD505-2E9C-101B-9397-08002B2CF9AE}" pid="3" name="ArticulatePath">
    <vt:lpwstr>Презентация2</vt:lpwstr>
  </property>
  <property fmtid="{D5CDD505-2E9C-101B-9397-08002B2CF9AE}" pid="4" name="ICV">
    <vt:lpwstr>D598805E016545DB928748CFE85EACCA_13</vt:lpwstr>
  </property>
  <property fmtid="{D5CDD505-2E9C-101B-9397-08002B2CF9AE}" pid="5" name="KSOProductBuildVer">
    <vt:lpwstr>1049-12.2.0.19307</vt:lpwstr>
  </property>
</Properties>
</file>